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01" r:id="rId2"/>
    <p:sldId id="356" r:id="rId3"/>
    <p:sldId id="357" r:id="rId4"/>
    <p:sldId id="358" r:id="rId5"/>
    <p:sldId id="370" r:id="rId6"/>
    <p:sldId id="351" r:id="rId7"/>
    <p:sldId id="321" r:id="rId8"/>
    <p:sldId id="326" r:id="rId9"/>
    <p:sldId id="322" r:id="rId10"/>
    <p:sldId id="323" r:id="rId11"/>
    <p:sldId id="362" r:id="rId12"/>
    <p:sldId id="371" r:id="rId13"/>
    <p:sldId id="360" r:id="rId14"/>
    <p:sldId id="361" r:id="rId15"/>
    <p:sldId id="366" r:id="rId16"/>
    <p:sldId id="367" r:id="rId17"/>
    <p:sldId id="368" r:id="rId18"/>
    <p:sldId id="369" r:id="rId19"/>
    <p:sldId id="363" r:id="rId20"/>
    <p:sldId id="364" r:id="rId21"/>
    <p:sldId id="355" r:id="rId22"/>
    <p:sldId id="347" r:id="rId23"/>
    <p:sldId id="349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clrMru>
    <a:srgbClr val="65C3DF"/>
    <a:srgbClr val="FD902E"/>
    <a:srgbClr val="15A53B"/>
    <a:srgbClr val="A34C05"/>
    <a:srgbClr val="0D6D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708"/>
  </p:normalViewPr>
  <p:slideViewPr>
    <p:cSldViewPr snapToGrid="0" snapToObjects="1">
      <p:cViewPr varScale="1">
        <p:scale>
          <a:sx n="88" d="100"/>
          <a:sy n="88" d="100"/>
        </p:scale>
        <p:origin x="178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FBC132-3731-6E4E-AEF7-422FB56967B6}" type="datetimeFigureOut">
              <a:rPr lang="en-US" smtClean="0"/>
              <a:t>9/15/15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105193-E4AF-644F-8974-9A9E2077E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9367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82120B-B5B7-3C4A-82B1-D8B00A074246}" type="datetimeFigureOut">
              <a:rPr lang="en-US" smtClean="0"/>
              <a:t>9/15/15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C18660-876F-0D4E-8FED-7EE4DCF84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422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terribleinfographics.tumblr.com/" TargetMode="External"/><Relationship Id="rId4" Type="http://schemas.openxmlformats.org/officeDocument/2006/relationships/hyperlink" Target="http://wtfviz.net/" TargetMode="External"/><Relationship Id="rId5" Type="http://schemas.openxmlformats.org/officeDocument/2006/relationships/hyperlink" Target="http://vizwiz.blogspot.com/2014/06/makeover-monday-face-pie-taking-analogy.html" TargetMode="External"/><Relationship Id="rId6" Type="http://schemas.openxmlformats.org/officeDocument/2006/relationships/hyperlink" Target="https://source.opennews.org/en-US/articles/when-map-shouldnt-be-map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18660-876F-0D4E-8FED-7EE4DCF845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0759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18660-876F-0D4E-8FED-7EE4DCF845F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075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18660-876F-0D4E-8FED-7EE4DCF845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John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Tukey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William S. Cleveland, Joseph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Berkson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– “Sometimes visualization can fully replace the need for probabilistic inference.  We visualize the data effectively and suddenly, there is what Joseph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Berkson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called 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interocular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traumatic impact: a conclusion that hits us between the two eyes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(via  http://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development.thinkingwithdata.com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show.php?p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workshop.html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Rival to forecasting and inferential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schools of thought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18660-876F-0D4E-8FED-7EE4DCF845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123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</a:t>
            </a:r>
            <a:r>
              <a:rPr lang="en-US" baseline="0" dirty="0" smtClean="0"/>
              <a:t> you run any models, check all the variables you’re using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18660-876F-0D4E-8FED-7EE4DCF845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35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twitter.com</a:t>
            </a:r>
            <a:r>
              <a:rPr lang="en-US" dirty="0" smtClean="0"/>
              <a:t>/motherboard/status/514460308539457536/photo/1?ref_src=twsrc%5Etfw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18660-876F-0D4E-8FED-7EE4DCF845F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01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annkemery.com</a:t>
            </a:r>
            <a:r>
              <a:rPr lang="en-US" dirty="0" smtClean="0"/>
              <a:t>/</a:t>
            </a:r>
            <a:r>
              <a:rPr lang="en-US" dirty="0" err="1" smtClean="0"/>
              <a:t>qual-dataviz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18660-876F-0D4E-8FED-7EE4DCF845F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88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via http://</a:t>
            </a:r>
            <a:r>
              <a:rPr lang="en-US" dirty="0" err="1" smtClean="0"/>
              <a:t>extremepresentation.typepad.com</a:t>
            </a:r>
            <a:r>
              <a:rPr lang="en-US" dirty="0" smtClean="0"/>
              <a:t>/files/choosing-a-good-chart-09.pdf; see also http://</a:t>
            </a:r>
            <a:r>
              <a:rPr lang="en-US" dirty="0" err="1" smtClean="0"/>
              <a:t>thegraphiccontinuum.bigcartel.com</a:t>
            </a:r>
            <a:r>
              <a:rPr lang="en-US" dirty="0" smtClean="0"/>
              <a:t>/product/the-graphic-continuum and http://</a:t>
            </a:r>
            <a:r>
              <a:rPr lang="en-US" dirty="0" err="1" smtClean="0"/>
              <a:t>policyviz.com</a:t>
            </a:r>
            <a:r>
              <a:rPr lang="en-US" dirty="0" smtClean="0"/>
              <a:t>/presentations/graphic-continuum-video/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18660-876F-0D4E-8FED-7EE4DCF845F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068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Resources: </a:t>
            </a:r>
            <a:r>
              <a:rPr lang="en-US" sz="1200" dirty="0" smtClean="0">
                <a:hlinkClick r:id="rId3"/>
              </a:rPr>
              <a:t>http://terribleinfographics.tumblr.com/</a:t>
            </a:r>
            <a:endParaRPr lang="en-US" sz="1200" dirty="0" smtClean="0"/>
          </a:p>
          <a:p>
            <a:pPr marL="0" indent="0">
              <a:buNone/>
            </a:pPr>
            <a:endParaRPr lang="en-US" sz="1200" dirty="0" smtClean="0"/>
          </a:p>
          <a:p>
            <a:pPr marL="0" indent="0">
              <a:buNone/>
            </a:pPr>
            <a:r>
              <a:rPr lang="en-US" sz="1200" dirty="0" smtClean="0">
                <a:hlinkClick r:id="rId4"/>
              </a:rPr>
              <a:t>http://wtfviz.net/</a:t>
            </a:r>
            <a:endParaRPr lang="en-US" sz="1200" dirty="0" smtClean="0"/>
          </a:p>
          <a:p>
            <a:pPr marL="0" indent="0">
              <a:buNone/>
            </a:pPr>
            <a:endParaRPr lang="en-US" sz="1200" dirty="0" smtClean="0"/>
          </a:p>
          <a:p>
            <a:pPr marL="0" indent="0">
              <a:buNone/>
            </a:pPr>
            <a:r>
              <a:rPr lang="en-US" sz="1200" dirty="0" smtClean="0">
                <a:hlinkClick r:id="rId5"/>
              </a:rPr>
              <a:t>http://vizwiz.blogspot.com/2014/06/makeover-monday-face-pie-taking-analogy.html</a:t>
            </a:r>
            <a:endParaRPr lang="en-US" sz="1200" dirty="0" smtClean="0"/>
          </a:p>
          <a:p>
            <a:pPr marL="0" indent="0">
              <a:buNone/>
            </a:pPr>
            <a:endParaRPr lang="en-US" sz="1200" dirty="0" smtClean="0">
              <a:hlinkClick r:id="rId6"/>
            </a:endParaRPr>
          </a:p>
          <a:p>
            <a:pPr marL="0" indent="0">
              <a:buNone/>
            </a:pPr>
            <a:r>
              <a:rPr lang="en-US" sz="1200" dirty="0" smtClean="0">
                <a:hlinkClick r:id="rId6"/>
              </a:rPr>
              <a:t>https://source.opennews.org/en-US/articles/when-map-shouldnt-be-map/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18660-876F-0D4E-8FED-7EE4DCF845F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357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Stata</a:t>
            </a:r>
            <a:r>
              <a:rPr lang="en-US" dirty="0" smtClean="0"/>
              <a:t> menus are incredibly useful and contain</a:t>
            </a:r>
            <a:r>
              <a:rPr lang="en-US" baseline="0" dirty="0" smtClean="0"/>
              <a:t> pretty much every option you need to graph 80%ish of the stuff here.</a:t>
            </a:r>
          </a:p>
          <a:p>
            <a:r>
              <a:rPr lang="en-US" baseline="0" dirty="0" smtClean="0"/>
              <a:t>But </a:t>
            </a:r>
            <a:r>
              <a:rPr lang="en-US" baseline="0" dirty="0" err="1" smtClean="0"/>
              <a:t>Stata</a:t>
            </a:r>
            <a:r>
              <a:rPr lang="en-US" baseline="0" dirty="0" smtClean="0"/>
              <a:t> is not the greatest thing out there for graphics – it’s been discussed on their mailing lists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 produces publication-worthy graphics, especially with the ggplot2 package – based on the Grammar of Graphics, lets you add layers of data, get really dense, beautiful plots</a:t>
            </a:r>
          </a:p>
          <a:p>
            <a:r>
              <a:rPr lang="en-US" baseline="0" dirty="0" smtClean="0"/>
              <a:t>R is another statistical programming language, but it’s fairly intuitive (and free and open source!). Plus you can technically do all your data cleaning and analysis in </a:t>
            </a:r>
            <a:r>
              <a:rPr lang="en-US" baseline="0" dirty="0" err="1" smtClean="0"/>
              <a:t>Stata</a:t>
            </a:r>
            <a:r>
              <a:rPr lang="en-US" baseline="0" dirty="0" smtClean="0"/>
              <a:t> and then just graph stuff in R – you just have to learn the basics of </a:t>
            </a:r>
            <a:r>
              <a:rPr lang="en-US" baseline="0" dirty="0" err="1" smtClean="0"/>
              <a:t>ggplot</a:t>
            </a:r>
            <a:r>
              <a:rPr lang="en-US" baseline="0" dirty="0" smtClean="0"/>
              <a:t> to get things working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C18660-876F-0D4E-8FED-7EE4DCF845F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726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0E2A-89CD-4341-A1DE-A1578F452F90}" type="datetimeFigureOut">
              <a:rPr lang="en-US" smtClean="0"/>
              <a:t>9/15/15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B9-C899-AF4F-9182-1428E304C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87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0E2A-89CD-4341-A1DE-A1578F452F90}" type="datetimeFigureOut">
              <a:rPr lang="en-US" smtClean="0"/>
              <a:t>9/15/15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B9-C899-AF4F-9182-1428E304C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87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0E2A-89CD-4341-A1DE-A1578F452F90}" type="datetimeFigureOut">
              <a:rPr lang="en-US" smtClean="0"/>
              <a:t>9/15/15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B9-C899-AF4F-9182-1428E304C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358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A34C05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A34C05"/>
                </a:solidFill>
              </a:defRPr>
            </a:lvl1pPr>
            <a:lvl2pPr>
              <a:defRPr>
                <a:solidFill>
                  <a:srgbClr val="A34C05"/>
                </a:solidFill>
              </a:defRPr>
            </a:lvl2pPr>
            <a:lvl3pPr>
              <a:defRPr>
                <a:solidFill>
                  <a:srgbClr val="A34C05"/>
                </a:solidFill>
              </a:defRPr>
            </a:lvl3pPr>
            <a:lvl4pPr>
              <a:defRPr>
                <a:solidFill>
                  <a:srgbClr val="A34C05"/>
                </a:solidFill>
              </a:defRPr>
            </a:lvl4pPr>
            <a:lvl5pPr>
              <a:defRPr>
                <a:solidFill>
                  <a:srgbClr val="A34C05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0E2A-89CD-4341-A1DE-A1578F452F90}" type="datetimeFigureOut">
              <a:rPr lang="en-US" smtClean="0"/>
              <a:t>9/15/15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B9-C899-AF4F-9182-1428E304C34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247731"/>
            <a:ext cx="9144000" cy="610269"/>
          </a:xfrm>
          <a:prstGeom prst="rect">
            <a:avLst/>
          </a:prstGeom>
          <a:solidFill>
            <a:srgbClr val="0D6D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274638"/>
          </a:xfrm>
          <a:prstGeom prst="rect">
            <a:avLst/>
          </a:prstGeom>
          <a:solidFill>
            <a:srgbClr val="0D6D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1562084"/>
            <a:ext cx="8229600" cy="0"/>
          </a:xfrm>
          <a:prstGeom prst="line">
            <a:avLst/>
          </a:prstGeom>
          <a:ln>
            <a:solidFill>
              <a:srgbClr val="FD902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272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0E2A-89CD-4341-A1DE-A1578F452F90}" type="datetimeFigureOut">
              <a:rPr lang="en-US" smtClean="0"/>
              <a:t>9/15/15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B9-C899-AF4F-9182-1428E304C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69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0E2A-89CD-4341-A1DE-A1578F452F90}" type="datetimeFigureOut">
              <a:rPr lang="en-US" smtClean="0"/>
              <a:t>9/15/15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B9-C899-AF4F-9182-1428E304C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269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0E2A-89CD-4341-A1DE-A1578F452F90}" type="datetimeFigureOut">
              <a:rPr lang="en-US" smtClean="0"/>
              <a:t>9/15/15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B9-C899-AF4F-9182-1428E304C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532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0E2A-89CD-4341-A1DE-A1578F452F90}" type="datetimeFigureOut">
              <a:rPr lang="en-US" smtClean="0"/>
              <a:t>9/15/15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B9-C899-AF4F-9182-1428E304C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60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0E2A-89CD-4341-A1DE-A1578F452F90}" type="datetimeFigureOut">
              <a:rPr lang="en-US" smtClean="0"/>
              <a:t>9/15/15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B9-C899-AF4F-9182-1428E304C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369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0E2A-89CD-4341-A1DE-A1578F452F90}" type="datetimeFigureOut">
              <a:rPr lang="en-US" smtClean="0"/>
              <a:t>9/15/15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B9-C899-AF4F-9182-1428E304C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82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40E2A-89CD-4341-A1DE-A1578F452F90}" type="datetimeFigureOut">
              <a:rPr lang="en-US" smtClean="0"/>
              <a:t>9/15/15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583B9-C899-AF4F-9182-1428E304C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5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9338"/>
            <a:ext cx="8229600" cy="958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29277"/>
            <a:ext cx="8229600" cy="42151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40E2A-89CD-4341-A1DE-A1578F452F90}" type="datetimeFigureOut">
              <a:rPr lang="en-US" smtClean="0"/>
              <a:t>9/15/15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583B9-C899-AF4F-9182-1428E304C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96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A34C05"/>
          </a:solidFill>
          <a:latin typeface="Rockwell"/>
          <a:ea typeface="+mj-ea"/>
          <a:cs typeface="Rockwel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A34C05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A34C05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A34C05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A34C05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A34C05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6D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392053"/>
            <a:ext cx="9144000" cy="30893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805384"/>
            <a:ext cx="7772400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A </a:t>
            </a:r>
            <a:r>
              <a:rPr lang="en-US" sz="4800" i="1" dirty="0" smtClean="0">
                <a:solidFill>
                  <a:schemeClr val="bg1"/>
                </a:solidFill>
              </a:rPr>
              <a:t>very</a:t>
            </a:r>
            <a:r>
              <a:rPr lang="en-US" sz="4800" dirty="0" smtClean="0">
                <a:solidFill>
                  <a:schemeClr val="bg1"/>
                </a:solidFill>
              </a:rPr>
              <a:t> brief overview </a:t>
            </a:r>
            <a:r>
              <a:rPr lang="en-US" sz="4800" dirty="0" smtClean="0">
                <a:solidFill>
                  <a:schemeClr val="bg1"/>
                </a:solidFill>
              </a:rPr>
              <a:t>of </a:t>
            </a:r>
            <a:r>
              <a:rPr lang="en-US" sz="4800" smtClean="0">
                <a:solidFill>
                  <a:schemeClr val="bg1"/>
                </a:solidFill>
              </a:rPr>
              <a:t>topics in data </a:t>
            </a:r>
            <a:r>
              <a:rPr lang="en-US" sz="4800" dirty="0" smtClean="0">
                <a:solidFill>
                  <a:schemeClr val="bg1"/>
                </a:solidFill>
              </a:rPr>
              <a:t>visualization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341" y="1446645"/>
            <a:ext cx="5767318" cy="290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45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ure 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76" y="1143674"/>
            <a:ext cx="9149476" cy="457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8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Technical vs. publishable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28302"/>
          <a:stretch/>
        </p:blipFill>
        <p:spPr>
          <a:xfrm>
            <a:off x="457200" y="1665027"/>
            <a:ext cx="3295934" cy="43490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665027"/>
            <a:ext cx="4572000" cy="4343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635675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65C3DF"/>
                </a:solidFill>
                <a:latin typeface="Century Gothic"/>
                <a:cs typeface="Century Gothic"/>
              </a:rPr>
              <a:t>Why?</a:t>
            </a:r>
            <a:r>
              <a:rPr lang="en-US" sz="2000" dirty="0">
                <a:solidFill>
                  <a:srgbClr val="65C3DF"/>
                </a:solidFill>
                <a:latin typeface="Century Gothic"/>
                <a:cs typeface="Century Gothic"/>
              </a:rPr>
              <a:t> | </a:t>
            </a:r>
            <a:r>
              <a:rPr lang="en-US" sz="2000" dirty="0" smtClean="0">
                <a:solidFill>
                  <a:schemeClr val="bg1"/>
                </a:solidFill>
                <a:latin typeface="Century Gothic"/>
                <a:cs typeface="Century Gothic"/>
              </a:rPr>
              <a:t>Types </a:t>
            </a:r>
            <a:r>
              <a:rPr lang="en-US" sz="2000" dirty="0">
                <a:solidFill>
                  <a:srgbClr val="65C3DF"/>
                </a:solidFill>
                <a:latin typeface="Century Gothic"/>
                <a:cs typeface="Century Gothic"/>
              </a:rPr>
              <a:t>| </a:t>
            </a:r>
            <a:r>
              <a:rPr lang="en-US" sz="2000" dirty="0" smtClean="0">
                <a:solidFill>
                  <a:srgbClr val="65C3DF"/>
                </a:solidFill>
                <a:latin typeface="Century Gothic"/>
                <a:cs typeface="Century Gothic"/>
              </a:rPr>
              <a:t>Chart selection |  Aesthetics and design  |  How?</a:t>
            </a:r>
            <a:endParaRPr lang="en-US" sz="2000" dirty="0">
              <a:solidFill>
                <a:srgbClr val="65C3DF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3141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17" y="21208"/>
            <a:ext cx="7820167" cy="683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1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06" y="0"/>
            <a:ext cx="7977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724"/>
            <a:ext cx="9145484" cy="659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9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qualitative data?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296" y="2189803"/>
            <a:ext cx="6169408" cy="36191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35675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65C3DF"/>
                </a:solidFill>
                <a:latin typeface="Century Gothic"/>
                <a:cs typeface="Century Gothic"/>
              </a:rPr>
              <a:t>Why?</a:t>
            </a:r>
            <a:r>
              <a:rPr lang="en-US" sz="2000" dirty="0">
                <a:solidFill>
                  <a:srgbClr val="65C3DF"/>
                </a:solidFill>
                <a:latin typeface="Century Gothic"/>
                <a:cs typeface="Century Gothic"/>
              </a:rPr>
              <a:t> | </a:t>
            </a:r>
            <a:r>
              <a:rPr lang="en-US" sz="2000" dirty="0" smtClean="0">
                <a:solidFill>
                  <a:schemeClr val="bg1"/>
                </a:solidFill>
                <a:latin typeface="Century Gothic"/>
                <a:cs typeface="Century Gothic"/>
              </a:rPr>
              <a:t>Types </a:t>
            </a:r>
            <a:r>
              <a:rPr lang="en-US" sz="2000" dirty="0">
                <a:solidFill>
                  <a:srgbClr val="65C3DF"/>
                </a:solidFill>
                <a:latin typeface="Century Gothic"/>
                <a:cs typeface="Century Gothic"/>
              </a:rPr>
              <a:t>| </a:t>
            </a:r>
            <a:r>
              <a:rPr lang="en-US" sz="2000" dirty="0" smtClean="0">
                <a:solidFill>
                  <a:srgbClr val="65C3DF"/>
                </a:solidFill>
                <a:latin typeface="Century Gothic"/>
                <a:cs typeface="Century Gothic"/>
              </a:rPr>
              <a:t>Chart selection |  Aesthetics and design  |  How?</a:t>
            </a:r>
            <a:endParaRPr lang="en-US" sz="2000" dirty="0">
              <a:solidFill>
                <a:srgbClr val="65C3DF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7029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9516"/>
            <a:ext cx="9154141" cy="3890156"/>
          </a:xfrm>
        </p:spPr>
      </p:pic>
    </p:spTree>
    <p:extLst>
      <p:ext uri="{BB962C8B-B14F-4D97-AF65-F5344CB8AC3E}">
        <p14:creationId xmlns:p14="http://schemas.microsoft.com/office/powerpoint/2010/main" val="187533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4500"/>
            <a:ext cx="9144000" cy="582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93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38" y="15068"/>
            <a:ext cx="7165075" cy="684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71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When do I use which kind of chart?</a:t>
            </a:r>
            <a:endParaRPr lang="en-US" sz="3600" dirty="0"/>
          </a:p>
        </p:txBody>
      </p:sp>
      <p:grpSp>
        <p:nvGrpSpPr>
          <p:cNvPr id="8" name="Group 7"/>
          <p:cNvGrpSpPr/>
          <p:nvPr/>
        </p:nvGrpSpPr>
        <p:grpSpPr>
          <a:xfrm>
            <a:off x="1723122" y="1417637"/>
            <a:ext cx="5697753" cy="4027391"/>
            <a:chOff x="902733" y="963264"/>
            <a:chExt cx="7497277" cy="5299364"/>
          </a:xfrm>
        </p:grpSpPr>
        <p:sp>
          <p:nvSpPr>
            <p:cNvPr id="5" name="Rectangle 4"/>
            <p:cNvSpPr/>
            <p:nvPr/>
          </p:nvSpPr>
          <p:spPr>
            <a:xfrm>
              <a:off x="902733" y="1285158"/>
              <a:ext cx="7497277" cy="48499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choosing_a_good_chart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912570" y="183946"/>
              <a:ext cx="5299364" cy="685800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0" y="635675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65C3DF"/>
                </a:solidFill>
                <a:latin typeface="Century Gothic"/>
                <a:cs typeface="Century Gothic"/>
              </a:rPr>
              <a:t>Why?</a:t>
            </a:r>
            <a:r>
              <a:rPr lang="en-US" sz="2000" dirty="0">
                <a:solidFill>
                  <a:srgbClr val="65C3DF"/>
                </a:solidFill>
                <a:latin typeface="Century Gothic"/>
                <a:cs typeface="Century Gothic"/>
              </a:rPr>
              <a:t> | </a:t>
            </a:r>
            <a:r>
              <a:rPr lang="en-US" sz="2000" dirty="0" smtClean="0">
                <a:solidFill>
                  <a:srgbClr val="65C3DF"/>
                </a:solidFill>
                <a:latin typeface="Century Gothic"/>
                <a:cs typeface="Century Gothic"/>
              </a:rPr>
              <a:t>Types </a:t>
            </a:r>
            <a:r>
              <a:rPr lang="en-US" sz="2000" dirty="0">
                <a:solidFill>
                  <a:srgbClr val="65C3DF"/>
                </a:solidFill>
                <a:latin typeface="Century Gothic"/>
                <a:cs typeface="Century Gothic"/>
              </a:rPr>
              <a:t>| </a:t>
            </a:r>
            <a:r>
              <a:rPr lang="en-US" sz="2000" dirty="0" smtClean="0">
                <a:solidFill>
                  <a:schemeClr val="bg1"/>
                </a:solidFill>
                <a:latin typeface="Century Gothic"/>
                <a:cs typeface="Century Gothic"/>
              </a:rPr>
              <a:t>Chart selection </a:t>
            </a:r>
            <a:r>
              <a:rPr lang="en-US" sz="2000" dirty="0" smtClean="0">
                <a:solidFill>
                  <a:srgbClr val="65C3DF"/>
                </a:solidFill>
                <a:latin typeface="Century Gothic"/>
                <a:cs typeface="Century Gothic"/>
              </a:rPr>
              <a:t>|  Aesthetics and design  |  How?</a:t>
            </a:r>
            <a:endParaRPr lang="en-US" sz="2000" dirty="0">
              <a:solidFill>
                <a:srgbClr val="65C3DF"/>
              </a:solidFill>
              <a:latin typeface="Century Gothic"/>
              <a:cs typeface="Century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2364" y="5468877"/>
            <a:ext cx="7779270" cy="584775"/>
          </a:xfrm>
          <a:prstGeom prst="rect">
            <a:avLst/>
          </a:prstGeom>
          <a:solidFill>
            <a:srgbClr val="FD902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smtClean="0">
                <a:solidFill>
                  <a:schemeClr val="bg1"/>
                </a:solidFill>
                <a:latin typeface="Century Gothic"/>
                <a:cs typeface="Century Gothic"/>
              </a:rPr>
              <a:t>datavizcatalogue.com</a:t>
            </a:r>
            <a:endParaRPr lang="en-US" sz="3200" b="1" dirty="0" smtClean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3525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visualize data?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903" y="1808285"/>
            <a:ext cx="5066193" cy="41284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35675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entury Gothic"/>
                <a:cs typeface="Century Gothic"/>
              </a:rPr>
              <a:t>Why?</a:t>
            </a:r>
            <a:r>
              <a:rPr lang="en-US" sz="2000" dirty="0">
                <a:solidFill>
                  <a:schemeClr val="bg1"/>
                </a:solidFill>
                <a:latin typeface="Century Gothic"/>
                <a:cs typeface="Century Gothic"/>
              </a:rPr>
              <a:t> </a:t>
            </a:r>
            <a:r>
              <a:rPr lang="en-US" sz="2000" dirty="0">
                <a:solidFill>
                  <a:srgbClr val="65C3DF"/>
                </a:solidFill>
                <a:latin typeface="Century Gothic"/>
                <a:cs typeface="Century Gothic"/>
              </a:rPr>
              <a:t>| </a:t>
            </a:r>
            <a:r>
              <a:rPr lang="en-US" sz="2000" dirty="0" smtClean="0">
                <a:solidFill>
                  <a:srgbClr val="65C3DF"/>
                </a:solidFill>
                <a:latin typeface="Century Gothic"/>
                <a:cs typeface="Century Gothic"/>
              </a:rPr>
              <a:t>Types </a:t>
            </a:r>
            <a:r>
              <a:rPr lang="en-US" sz="2000" dirty="0">
                <a:solidFill>
                  <a:srgbClr val="65C3DF"/>
                </a:solidFill>
                <a:latin typeface="Century Gothic"/>
                <a:cs typeface="Century Gothic"/>
              </a:rPr>
              <a:t>| </a:t>
            </a:r>
            <a:r>
              <a:rPr lang="en-US" sz="2000" dirty="0" smtClean="0">
                <a:solidFill>
                  <a:srgbClr val="65C3DF"/>
                </a:solidFill>
                <a:latin typeface="Century Gothic"/>
                <a:cs typeface="Century Gothic"/>
              </a:rPr>
              <a:t>Chart selection |  Aesthetics and design  |  How?</a:t>
            </a:r>
            <a:endParaRPr lang="en-US" sz="2000" dirty="0">
              <a:solidFill>
                <a:srgbClr val="65C3DF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5853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good design?</a:t>
            </a:r>
            <a:endParaRPr lang="en-US" dirty="0"/>
          </a:p>
        </p:txBody>
      </p:sp>
      <p:pic>
        <p:nvPicPr>
          <p:cNvPr id="8" name="Picture 7" descr="Screen Shot 2013-09-11 at 22.28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431" y="1880492"/>
            <a:ext cx="1964482" cy="26649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4243" y="4871712"/>
            <a:ext cx="1781368" cy="461665"/>
          </a:xfrm>
          <a:prstGeom prst="rect">
            <a:avLst/>
          </a:prstGeom>
          <a:solidFill>
            <a:srgbClr val="15A5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Contrast</a:t>
            </a:r>
            <a:endParaRPr lang="en-US" sz="2400" b="1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31306" y="4871712"/>
            <a:ext cx="1781368" cy="461665"/>
          </a:xfrm>
          <a:prstGeom prst="rect">
            <a:avLst/>
          </a:prstGeom>
          <a:solidFill>
            <a:srgbClr val="15A5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Repetition</a:t>
            </a:r>
            <a:endParaRPr lang="en-US" sz="2400" b="1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18369" y="4871712"/>
            <a:ext cx="1781368" cy="461665"/>
          </a:xfrm>
          <a:prstGeom prst="rect">
            <a:avLst/>
          </a:prstGeom>
          <a:solidFill>
            <a:srgbClr val="15A5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Alignment</a:t>
            </a:r>
            <a:endParaRPr lang="en-US" sz="2400" b="1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05432" y="4871712"/>
            <a:ext cx="1781368" cy="461665"/>
          </a:xfrm>
          <a:prstGeom prst="rect">
            <a:avLst/>
          </a:prstGeom>
          <a:solidFill>
            <a:srgbClr val="15A5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Proximity</a:t>
            </a:r>
          </a:p>
        </p:txBody>
      </p:sp>
      <p:pic>
        <p:nvPicPr>
          <p:cNvPr id="13" name="Picture 12" descr="Screen Shot 2013-09-11 at 22.29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181" y="1881365"/>
            <a:ext cx="1994908" cy="2700925"/>
          </a:xfrm>
          <a:prstGeom prst="rect">
            <a:avLst/>
          </a:prstGeom>
        </p:spPr>
      </p:pic>
      <p:pic>
        <p:nvPicPr>
          <p:cNvPr id="14" name="Picture 13" descr="Screen Shot 2013-09-11 at 22.29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740" y="1881365"/>
            <a:ext cx="1945570" cy="2664059"/>
          </a:xfrm>
          <a:prstGeom prst="rect">
            <a:avLst/>
          </a:prstGeom>
        </p:spPr>
      </p:pic>
      <p:pic>
        <p:nvPicPr>
          <p:cNvPr id="15" name="Picture 14" descr="Screen Shot 2013-09-11 at 22.29.14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97" y="1863266"/>
            <a:ext cx="1981414" cy="268215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0" y="635675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65C3DF"/>
                </a:solidFill>
                <a:latin typeface="Century Gothic"/>
                <a:cs typeface="Century Gothic"/>
              </a:rPr>
              <a:t>Why?</a:t>
            </a:r>
            <a:r>
              <a:rPr lang="en-US" sz="2000" dirty="0">
                <a:solidFill>
                  <a:srgbClr val="65C3DF"/>
                </a:solidFill>
                <a:latin typeface="Century Gothic"/>
                <a:cs typeface="Century Gothic"/>
              </a:rPr>
              <a:t> | </a:t>
            </a:r>
            <a:r>
              <a:rPr lang="en-US" sz="2000" dirty="0" smtClean="0">
                <a:solidFill>
                  <a:srgbClr val="65C3DF"/>
                </a:solidFill>
                <a:latin typeface="Century Gothic"/>
                <a:cs typeface="Century Gothic"/>
              </a:rPr>
              <a:t>Types </a:t>
            </a:r>
            <a:r>
              <a:rPr lang="en-US" sz="2000" dirty="0">
                <a:solidFill>
                  <a:srgbClr val="65C3DF"/>
                </a:solidFill>
                <a:latin typeface="Century Gothic"/>
                <a:cs typeface="Century Gothic"/>
              </a:rPr>
              <a:t>| </a:t>
            </a:r>
            <a:r>
              <a:rPr lang="en-US" sz="2000" dirty="0" smtClean="0">
                <a:solidFill>
                  <a:srgbClr val="65C3DF"/>
                </a:solidFill>
                <a:latin typeface="Century Gothic"/>
                <a:cs typeface="Century Gothic"/>
              </a:rPr>
              <a:t>Chart selection |  </a:t>
            </a:r>
            <a:r>
              <a:rPr lang="en-US" sz="2000" dirty="0" smtClean="0">
                <a:solidFill>
                  <a:schemeClr val="bg1"/>
                </a:solidFill>
                <a:latin typeface="Century Gothic"/>
                <a:cs typeface="Century Gothic"/>
              </a:rPr>
              <a:t>Aesthetics and design  </a:t>
            </a:r>
            <a:r>
              <a:rPr lang="en-US" sz="2000" dirty="0" smtClean="0">
                <a:solidFill>
                  <a:srgbClr val="65C3DF"/>
                </a:solidFill>
                <a:latin typeface="Century Gothic"/>
                <a:cs typeface="Century Gothic"/>
              </a:rPr>
              <a:t>|  How?</a:t>
            </a:r>
            <a:endParaRPr lang="en-US" sz="2000" dirty="0">
              <a:solidFill>
                <a:srgbClr val="65C3DF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98413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Infographics and chart porn</a:t>
            </a:r>
            <a:endParaRPr lang="en-US" dirty="0"/>
          </a:p>
        </p:txBody>
      </p:sp>
      <p:pic>
        <p:nvPicPr>
          <p:cNvPr id="4" name="Picture 3" descr="Bo2dE0BIQAAmUA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389" y="1730285"/>
            <a:ext cx="4509222" cy="43138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35675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65C3DF"/>
                </a:solidFill>
                <a:latin typeface="Century Gothic"/>
                <a:cs typeface="Century Gothic"/>
              </a:rPr>
              <a:t>Why?</a:t>
            </a:r>
            <a:r>
              <a:rPr lang="en-US" sz="2000" dirty="0">
                <a:solidFill>
                  <a:srgbClr val="65C3DF"/>
                </a:solidFill>
                <a:latin typeface="Century Gothic"/>
                <a:cs typeface="Century Gothic"/>
              </a:rPr>
              <a:t> | </a:t>
            </a:r>
            <a:r>
              <a:rPr lang="en-US" sz="2000" dirty="0" smtClean="0">
                <a:solidFill>
                  <a:srgbClr val="65C3DF"/>
                </a:solidFill>
                <a:latin typeface="Century Gothic"/>
                <a:cs typeface="Century Gothic"/>
              </a:rPr>
              <a:t>Types </a:t>
            </a:r>
            <a:r>
              <a:rPr lang="en-US" sz="2000" dirty="0">
                <a:solidFill>
                  <a:srgbClr val="65C3DF"/>
                </a:solidFill>
                <a:latin typeface="Century Gothic"/>
                <a:cs typeface="Century Gothic"/>
              </a:rPr>
              <a:t>| </a:t>
            </a:r>
            <a:r>
              <a:rPr lang="en-US" sz="2000" dirty="0" smtClean="0">
                <a:solidFill>
                  <a:srgbClr val="65C3DF"/>
                </a:solidFill>
                <a:latin typeface="Century Gothic"/>
                <a:cs typeface="Century Gothic"/>
              </a:rPr>
              <a:t>Chart selection |  </a:t>
            </a:r>
            <a:r>
              <a:rPr lang="en-US" sz="2000" dirty="0" smtClean="0">
                <a:solidFill>
                  <a:schemeClr val="bg1"/>
                </a:solidFill>
                <a:latin typeface="Century Gothic"/>
                <a:cs typeface="Century Gothic"/>
              </a:rPr>
              <a:t>Aesthetics and design  </a:t>
            </a:r>
            <a:r>
              <a:rPr lang="en-US" sz="2000" dirty="0" smtClean="0">
                <a:solidFill>
                  <a:srgbClr val="65C3DF"/>
                </a:solidFill>
                <a:latin typeface="Century Gothic"/>
                <a:cs typeface="Century Gothic"/>
              </a:rPr>
              <a:t>|  How?</a:t>
            </a:r>
            <a:endParaRPr lang="en-US" sz="2000" dirty="0">
              <a:solidFill>
                <a:srgbClr val="65C3DF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2149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do all this?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2365" y="5004916"/>
            <a:ext cx="7779270" cy="830997"/>
          </a:xfrm>
          <a:prstGeom prst="rect">
            <a:avLst/>
          </a:prstGeom>
          <a:solidFill>
            <a:srgbClr val="15A5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smtClean="0">
                <a:solidFill>
                  <a:schemeClr val="bg1"/>
                </a:solidFill>
                <a:latin typeface="Century Gothic"/>
                <a:cs typeface="Century Gothic"/>
              </a:rPr>
              <a:t>Stata / SPSS / SAS</a:t>
            </a:r>
            <a:endParaRPr lang="en-US" sz="4800" b="1" dirty="0" smtClean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2365" y="1938479"/>
            <a:ext cx="7779270" cy="830997"/>
          </a:xfrm>
          <a:prstGeom prst="rect">
            <a:avLst/>
          </a:prstGeom>
          <a:solidFill>
            <a:srgbClr val="FD902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Excel / Tableau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2365" y="3982771"/>
            <a:ext cx="7779270" cy="830997"/>
          </a:xfrm>
          <a:prstGeom prst="rect">
            <a:avLst/>
          </a:prstGeom>
          <a:solidFill>
            <a:srgbClr val="FD902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Illustrator / </a:t>
            </a:r>
            <a:r>
              <a:rPr lang="en-US" sz="4800" b="1" dirty="0" err="1" smtClean="0">
                <a:solidFill>
                  <a:schemeClr val="bg1"/>
                </a:solidFill>
                <a:latin typeface="Century Gothic"/>
                <a:cs typeface="Century Gothic"/>
              </a:rPr>
              <a:t>Inkscape</a:t>
            </a:r>
            <a:endParaRPr lang="en-US" sz="4800" b="1" dirty="0" smtClean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2365" y="2960625"/>
            <a:ext cx="7779270" cy="830997"/>
          </a:xfrm>
          <a:prstGeom prst="rect">
            <a:avLst/>
          </a:prstGeom>
          <a:solidFill>
            <a:srgbClr val="FD902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35675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65C3DF"/>
                </a:solidFill>
                <a:latin typeface="Century Gothic"/>
                <a:cs typeface="Century Gothic"/>
              </a:rPr>
              <a:t>Why?</a:t>
            </a:r>
            <a:r>
              <a:rPr lang="en-US" sz="2000" dirty="0">
                <a:solidFill>
                  <a:srgbClr val="65C3DF"/>
                </a:solidFill>
                <a:latin typeface="Century Gothic"/>
                <a:cs typeface="Century Gothic"/>
              </a:rPr>
              <a:t> | </a:t>
            </a:r>
            <a:r>
              <a:rPr lang="en-US" sz="2000" dirty="0" smtClean="0">
                <a:solidFill>
                  <a:srgbClr val="65C3DF"/>
                </a:solidFill>
                <a:latin typeface="Century Gothic"/>
                <a:cs typeface="Century Gothic"/>
              </a:rPr>
              <a:t>Types </a:t>
            </a:r>
            <a:r>
              <a:rPr lang="en-US" sz="2000" dirty="0">
                <a:solidFill>
                  <a:srgbClr val="65C3DF"/>
                </a:solidFill>
                <a:latin typeface="Century Gothic"/>
                <a:cs typeface="Century Gothic"/>
              </a:rPr>
              <a:t>| </a:t>
            </a:r>
            <a:r>
              <a:rPr lang="en-US" sz="2000" dirty="0" smtClean="0">
                <a:solidFill>
                  <a:srgbClr val="65C3DF"/>
                </a:solidFill>
                <a:latin typeface="Century Gothic"/>
                <a:cs typeface="Century Gothic"/>
              </a:rPr>
              <a:t>Chart selection |  Aesthetics and design  |  </a:t>
            </a:r>
            <a:r>
              <a:rPr lang="en-US" sz="2000" dirty="0" smtClean="0">
                <a:solidFill>
                  <a:schemeClr val="bg1"/>
                </a:solidFill>
                <a:latin typeface="Century Gothic"/>
                <a:cs typeface="Century Gothic"/>
              </a:rPr>
              <a:t>How?</a:t>
            </a:r>
            <a:endParaRPr lang="en-US" sz="2000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266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6D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392053"/>
            <a:ext cx="9144000" cy="30893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6000" dirty="0" smtClean="0"/>
              <a:t>Let’s make a</a:t>
            </a:r>
            <a:br>
              <a:rPr lang="en-US" sz="6000" dirty="0" smtClean="0"/>
            </a:br>
            <a:r>
              <a:rPr lang="en-US" sz="6000" dirty="0" smtClean="0"/>
              <a:t>pretty picture</a:t>
            </a:r>
            <a:endParaRPr lang="en-US" sz="6000" dirty="0"/>
          </a:p>
        </p:txBody>
      </p:sp>
      <p:sp>
        <p:nvSpPr>
          <p:cNvPr id="3" name="TextBox 2"/>
          <p:cNvSpPr txBox="1"/>
          <p:nvPr/>
        </p:nvSpPr>
        <p:spPr>
          <a:xfrm>
            <a:off x="1511975" y="5075686"/>
            <a:ext cx="5921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entury Gothic"/>
                <a:cs typeface="Century Gothic"/>
              </a:rPr>
              <a:t>http://</a:t>
            </a:r>
            <a:r>
              <a:rPr lang="en-US" sz="3600" b="1" dirty="0" err="1" smtClean="0">
                <a:solidFill>
                  <a:schemeClr val="bg1"/>
                </a:solidFill>
                <a:latin typeface="Century Gothic"/>
                <a:cs typeface="Century Gothic"/>
              </a:rPr>
              <a:t>andhs.co</a:t>
            </a:r>
            <a:r>
              <a:rPr lang="en-US" sz="3600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/807excel</a:t>
            </a:r>
          </a:p>
        </p:txBody>
      </p:sp>
    </p:spTree>
    <p:extLst>
      <p:ext uri="{BB962C8B-B14F-4D97-AF65-F5344CB8AC3E}">
        <p14:creationId xmlns:p14="http://schemas.microsoft.com/office/powerpoint/2010/main" val="108973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57" y="20590"/>
            <a:ext cx="8065827" cy="6837410"/>
          </a:xfrm>
        </p:spPr>
      </p:pic>
    </p:spTree>
    <p:extLst>
      <p:ext uri="{BB962C8B-B14F-4D97-AF65-F5344CB8AC3E}">
        <p14:creationId xmlns:p14="http://schemas.microsoft.com/office/powerpoint/2010/main" val="143621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are visual creatures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5" t="1" r="1" b="41650"/>
          <a:stretch/>
        </p:blipFill>
        <p:spPr>
          <a:xfrm>
            <a:off x="6591869" y="1676740"/>
            <a:ext cx="2094931" cy="21222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738" y="3947614"/>
            <a:ext cx="2836847" cy="21290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" r="24111"/>
          <a:stretch/>
        </p:blipFill>
        <p:spPr>
          <a:xfrm>
            <a:off x="4604422" y="3947614"/>
            <a:ext cx="2852382" cy="22107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35675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entury Gothic"/>
                <a:cs typeface="Century Gothic"/>
              </a:rPr>
              <a:t>Why?</a:t>
            </a:r>
            <a:r>
              <a:rPr lang="en-US" sz="2000" dirty="0">
                <a:solidFill>
                  <a:schemeClr val="bg1"/>
                </a:solidFill>
                <a:latin typeface="Century Gothic"/>
                <a:cs typeface="Century Gothic"/>
              </a:rPr>
              <a:t> </a:t>
            </a:r>
            <a:r>
              <a:rPr lang="en-US" sz="2000" dirty="0">
                <a:solidFill>
                  <a:srgbClr val="65C3DF"/>
                </a:solidFill>
                <a:latin typeface="Century Gothic"/>
                <a:cs typeface="Century Gothic"/>
              </a:rPr>
              <a:t>| </a:t>
            </a:r>
            <a:r>
              <a:rPr lang="en-US" sz="2000" dirty="0" smtClean="0">
                <a:solidFill>
                  <a:srgbClr val="65C3DF"/>
                </a:solidFill>
                <a:latin typeface="Century Gothic"/>
                <a:cs typeface="Century Gothic"/>
              </a:rPr>
              <a:t>Types </a:t>
            </a:r>
            <a:r>
              <a:rPr lang="en-US" sz="2000" dirty="0">
                <a:solidFill>
                  <a:srgbClr val="65C3DF"/>
                </a:solidFill>
                <a:latin typeface="Century Gothic"/>
                <a:cs typeface="Century Gothic"/>
              </a:rPr>
              <a:t>| </a:t>
            </a:r>
            <a:r>
              <a:rPr lang="en-US" sz="2000" dirty="0" smtClean="0">
                <a:solidFill>
                  <a:srgbClr val="65C3DF"/>
                </a:solidFill>
                <a:latin typeface="Century Gothic"/>
                <a:cs typeface="Century Gothic"/>
              </a:rPr>
              <a:t>Chart selection |  Aesthetics and design  |  How?</a:t>
            </a:r>
            <a:endParaRPr lang="en-US" sz="2000" dirty="0">
              <a:solidFill>
                <a:srgbClr val="65C3DF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659539"/>
            <a:ext cx="5914891" cy="213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18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topics in visualization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2365" y="5004916"/>
            <a:ext cx="7779270" cy="830997"/>
          </a:xfrm>
          <a:prstGeom prst="rect">
            <a:avLst/>
          </a:prstGeom>
          <a:solidFill>
            <a:srgbClr val="FD902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Technical know-how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2365" y="1938479"/>
            <a:ext cx="7779270" cy="830997"/>
          </a:xfrm>
          <a:prstGeom prst="rect">
            <a:avLst/>
          </a:prstGeom>
          <a:solidFill>
            <a:srgbClr val="FD902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Types of visualization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2365" y="3982771"/>
            <a:ext cx="7779270" cy="830997"/>
          </a:xfrm>
          <a:prstGeom prst="rect">
            <a:avLst/>
          </a:prstGeom>
          <a:solidFill>
            <a:srgbClr val="FD902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Aesthetics and design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2365" y="2960625"/>
            <a:ext cx="7779270" cy="830997"/>
          </a:xfrm>
          <a:prstGeom prst="rect">
            <a:avLst/>
          </a:prstGeom>
          <a:solidFill>
            <a:srgbClr val="FD902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Chart selection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635675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Century Gothic"/>
                <a:cs typeface="Century Gothic"/>
              </a:rPr>
              <a:t>Why?</a:t>
            </a:r>
            <a:r>
              <a:rPr lang="en-US" sz="2000" dirty="0">
                <a:solidFill>
                  <a:schemeClr val="bg1"/>
                </a:solidFill>
                <a:latin typeface="Century Gothic"/>
                <a:cs typeface="Century Gothic"/>
              </a:rPr>
              <a:t> </a:t>
            </a:r>
            <a:r>
              <a:rPr lang="en-US" sz="2000" dirty="0">
                <a:solidFill>
                  <a:srgbClr val="65C3DF"/>
                </a:solidFill>
                <a:latin typeface="Century Gothic"/>
                <a:cs typeface="Century Gothic"/>
              </a:rPr>
              <a:t>| </a:t>
            </a:r>
            <a:r>
              <a:rPr lang="en-US" sz="2000" dirty="0" smtClean="0">
                <a:solidFill>
                  <a:srgbClr val="65C3DF"/>
                </a:solidFill>
                <a:latin typeface="Century Gothic"/>
                <a:cs typeface="Century Gothic"/>
              </a:rPr>
              <a:t>Types </a:t>
            </a:r>
            <a:r>
              <a:rPr lang="en-US" sz="2000" dirty="0">
                <a:solidFill>
                  <a:srgbClr val="65C3DF"/>
                </a:solidFill>
                <a:latin typeface="Century Gothic"/>
                <a:cs typeface="Century Gothic"/>
              </a:rPr>
              <a:t>| </a:t>
            </a:r>
            <a:r>
              <a:rPr lang="en-US" sz="2000" dirty="0" smtClean="0">
                <a:solidFill>
                  <a:srgbClr val="65C3DF"/>
                </a:solidFill>
                <a:latin typeface="Century Gothic"/>
                <a:cs typeface="Century Gothic"/>
              </a:rPr>
              <a:t>Chart selection |  Aesthetics and design  |  How?</a:t>
            </a:r>
            <a:endParaRPr lang="en-US" sz="2000" dirty="0">
              <a:solidFill>
                <a:srgbClr val="65C3DF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954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types of visualization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7959" y="2295564"/>
            <a:ext cx="7779270" cy="1415772"/>
          </a:xfrm>
          <a:prstGeom prst="rect">
            <a:avLst/>
          </a:prstGeom>
          <a:solidFill>
            <a:srgbClr val="15A5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Exploratory</a:t>
            </a:r>
            <a:br>
              <a:rPr lang="en-US" sz="4800" b="1" dirty="0" smtClean="0">
                <a:solidFill>
                  <a:schemeClr val="bg1"/>
                </a:solidFill>
                <a:latin typeface="Century Gothic"/>
                <a:cs typeface="Century Gothic"/>
              </a:rPr>
            </a:br>
            <a:r>
              <a:rPr lang="en-US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(academic-</a:t>
            </a:r>
            <a:r>
              <a:rPr lang="en-US" b="1" dirty="0" err="1" smtClean="0">
                <a:solidFill>
                  <a:schemeClr val="bg1"/>
                </a:solidFill>
                <a:latin typeface="Century Gothic"/>
                <a:cs typeface="Century Gothic"/>
              </a:rPr>
              <a:t>ish</a:t>
            </a:r>
            <a:r>
              <a:rPr lang="en-US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)</a:t>
            </a:r>
            <a:endParaRPr lang="en-US" b="1" dirty="0" smtClean="0">
              <a:solidFill>
                <a:schemeClr val="bg1"/>
              </a:solidFill>
              <a:latin typeface="Century Gothic"/>
              <a:cs typeface="Century Gothic"/>
            </a:endParaRP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Century Gothic"/>
                <a:cs typeface="Century Gothic"/>
              </a:rPr>
              <a:t>Scatterplots, histograms, etc.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7959" y="4063056"/>
            <a:ext cx="7779270" cy="1415772"/>
          </a:xfrm>
          <a:prstGeom prst="rect">
            <a:avLst/>
          </a:prstGeom>
          <a:solidFill>
            <a:srgbClr val="FD902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Explanatory</a:t>
            </a:r>
            <a:br>
              <a:rPr lang="en-US" sz="4800" b="1" dirty="0" smtClean="0">
                <a:solidFill>
                  <a:schemeClr val="bg1"/>
                </a:solidFill>
                <a:latin typeface="Century Gothic"/>
                <a:cs typeface="Century Gothic"/>
              </a:rPr>
            </a:br>
            <a:r>
              <a:rPr lang="en-US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(publishable-</a:t>
            </a:r>
            <a:r>
              <a:rPr lang="en-US" b="1" dirty="0" err="1" smtClean="0">
                <a:solidFill>
                  <a:schemeClr val="bg1"/>
                </a:solidFill>
                <a:latin typeface="Century Gothic"/>
                <a:cs typeface="Century Gothic"/>
              </a:rPr>
              <a:t>ish</a:t>
            </a:r>
            <a:r>
              <a:rPr lang="en-US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)</a:t>
            </a:r>
            <a:endParaRPr lang="en-US" b="1" dirty="0" smtClean="0">
              <a:solidFill>
                <a:schemeClr val="bg1"/>
              </a:solidFill>
              <a:latin typeface="Century Gothic"/>
              <a:cs typeface="Century Gothic"/>
            </a:endParaRP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Century Gothic"/>
                <a:cs typeface="Century Gothic"/>
              </a:rPr>
              <a:t>Your MP, </a:t>
            </a:r>
            <a:r>
              <a:rPr lang="en-US" sz="2000" dirty="0" err="1" smtClean="0">
                <a:solidFill>
                  <a:schemeClr val="bg1"/>
                </a:solidFill>
                <a:latin typeface="Century Gothic"/>
                <a:cs typeface="Century Gothic"/>
              </a:rPr>
              <a:t>Vox</a:t>
            </a:r>
            <a:r>
              <a:rPr lang="en-US" sz="2000" dirty="0" smtClean="0">
                <a:solidFill>
                  <a:schemeClr val="bg1"/>
                </a:solidFill>
                <a:latin typeface="Century Gothic"/>
                <a:cs typeface="Century Gothic"/>
              </a:rPr>
              <a:t>, </a:t>
            </a:r>
            <a:r>
              <a:rPr lang="en-US" sz="2000" dirty="0" err="1" smtClean="0">
                <a:solidFill>
                  <a:schemeClr val="bg1"/>
                </a:solidFill>
                <a:latin typeface="Century Gothic"/>
                <a:cs typeface="Century Gothic"/>
              </a:rPr>
              <a:t>FiveThirtyEight</a:t>
            </a:r>
            <a:r>
              <a:rPr lang="en-US" sz="2000" dirty="0" smtClean="0">
                <a:solidFill>
                  <a:schemeClr val="bg1"/>
                </a:solidFill>
                <a:latin typeface="Century Gothic"/>
                <a:cs typeface="Century Gothic"/>
              </a:rPr>
              <a:t>, NYT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09296" y="520182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635675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65C3DF"/>
                </a:solidFill>
                <a:latin typeface="Century Gothic"/>
                <a:cs typeface="Century Gothic"/>
              </a:rPr>
              <a:t>Why?</a:t>
            </a:r>
            <a:r>
              <a:rPr lang="en-US" sz="2000" dirty="0">
                <a:solidFill>
                  <a:srgbClr val="65C3DF"/>
                </a:solidFill>
                <a:latin typeface="Century Gothic"/>
                <a:cs typeface="Century Gothic"/>
              </a:rPr>
              <a:t> | </a:t>
            </a:r>
            <a:r>
              <a:rPr lang="en-US" sz="2000" dirty="0" smtClean="0">
                <a:solidFill>
                  <a:schemeClr val="bg1"/>
                </a:solidFill>
                <a:latin typeface="Century Gothic"/>
                <a:cs typeface="Century Gothic"/>
              </a:rPr>
              <a:t>Types </a:t>
            </a:r>
            <a:r>
              <a:rPr lang="en-US" sz="2000" dirty="0">
                <a:solidFill>
                  <a:srgbClr val="65C3DF"/>
                </a:solidFill>
                <a:latin typeface="Century Gothic"/>
                <a:cs typeface="Century Gothic"/>
              </a:rPr>
              <a:t>| </a:t>
            </a:r>
            <a:r>
              <a:rPr lang="en-US" sz="2000" dirty="0" smtClean="0">
                <a:solidFill>
                  <a:srgbClr val="65C3DF"/>
                </a:solidFill>
                <a:latin typeface="Century Gothic"/>
                <a:cs typeface="Century Gothic"/>
              </a:rPr>
              <a:t>Chart selection |  Aesthetics and design  |  How?</a:t>
            </a:r>
            <a:endParaRPr lang="en-US" sz="2000" dirty="0">
              <a:solidFill>
                <a:srgbClr val="65C3DF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3053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Exploratory Data Analysis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9235" y="1778868"/>
            <a:ext cx="7779270" cy="1938992"/>
          </a:xfrm>
          <a:prstGeom prst="rect">
            <a:avLst/>
          </a:prstGeom>
          <a:solidFill>
            <a:srgbClr val="FD902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“</a:t>
            </a:r>
            <a:r>
              <a:rPr lang="en-US" sz="6000" b="1" dirty="0" err="1" smtClean="0">
                <a:solidFill>
                  <a:schemeClr val="bg1"/>
                </a:solidFill>
                <a:latin typeface="Century Gothic"/>
                <a:cs typeface="Century Gothic"/>
              </a:rPr>
              <a:t>Interocular</a:t>
            </a:r>
            <a:r>
              <a:rPr lang="en-US" sz="6000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 </a:t>
            </a:r>
            <a:r>
              <a:rPr lang="en-US" sz="6000" b="1" dirty="0">
                <a:solidFill>
                  <a:schemeClr val="bg1"/>
                </a:solidFill>
                <a:latin typeface="Century Gothic"/>
                <a:cs typeface="Century Gothic"/>
              </a:rPr>
              <a:t>traumatic </a:t>
            </a:r>
            <a:r>
              <a:rPr lang="en-US" sz="6000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impact”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891" y="3981082"/>
            <a:ext cx="7779270" cy="646331"/>
          </a:xfrm>
          <a:prstGeom prst="rect">
            <a:avLst/>
          </a:prstGeom>
          <a:solidFill>
            <a:srgbClr val="15A5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Enhance probabilistic analysis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891" y="4921867"/>
            <a:ext cx="7779270" cy="646331"/>
          </a:xfrm>
          <a:prstGeom prst="rect">
            <a:avLst/>
          </a:prstGeom>
          <a:solidFill>
            <a:srgbClr val="15A5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Check shape and assumptions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35675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65C3DF"/>
                </a:solidFill>
                <a:latin typeface="Century Gothic"/>
                <a:cs typeface="Century Gothic"/>
              </a:rPr>
              <a:t>Why?</a:t>
            </a:r>
            <a:r>
              <a:rPr lang="en-US" sz="2000" dirty="0">
                <a:solidFill>
                  <a:srgbClr val="65C3DF"/>
                </a:solidFill>
                <a:latin typeface="Century Gothic"/>
                <a:cs typeface="Century Gothic"/>
              </a:rPr>
              <a:t> | </a:t>
            </a:r>
            <a:r>
              <a:rPr lang="en-US" sz="2000" dirty="0" smtClean="0">
                <a:solidFill>
                  <a:schemeClr val="bg1"/>
                </a:solidFill>
                <a:latin typeface="Century Gothic"/>
                <a:cs typeface="Century Gothic"/>
              </a:rPr>
              <a:t>Types </a:t>
            </a:r>
            <a:r>
              <a:rPr lang="en-US" sz="2000" dirty="0">
                <a:solidFill>
                  <a:srgbClr val="65C3DF"/>
                </a:solidFill>
                <a:latin typeface="Century Gothic"/>
                <a:cs typeface="Century Gothic"/>
              </a:rPr>
              <a:t>| </a:t>
            </a:r>
            <a:r>
              <a:rPr lang="en-US" sz="2000" dirty="0" smtClean="0">
                <a:solidFill>
                  <a:srgbClr val="65C3DF"/>
                </a:solidFill>
                <a:latin typeface="Century Gothic"/>
                <a:cs typeface="Century Gothic"/>
              </a:rPr>
              <a:t>Chart selection |  Aesthetics and design  |  How?</a:t>
            </a:r>
            <a:endParaRPr lang="en-US" sz="2000" dirty="0">
              <a:solidFill>
                <a:srgbClr val="65C3DF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0076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EDA: Understand your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891" y="1972472"/>
            <a:ext cx="7779270" cy="1200329"/>
          </a:xfrm>
          <a:prstGeom prst="rect">
            <a:avLst/>
          </a:prstGeom>
          <a:solidFill>
            <a:srgbClr val="15A5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Visualize every </a:t>
            </a:r>
            <a:br>
              <a:rPr lang="en-US" sz="3600" b="1" dirty="0" smtClean="0">
                <a:solidFill>
                  <a:schemeClr val="bg1"/>
                </a:solidFill>
                <a:latin typeface="Century Gothic"/>
                <a:cs typeface="Century Gothic"/>
              </a:rPr>
            </a:br>
            <a:r>
              <a:rPr lang="en-US" sz="3600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variable individually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891" y="3495742"/>
            <a:ext cx="7779270" cy="1200329"/>
          </a:xfrm>
          <a:prstGeom prst="rect">
            <a:avLst/>
          </a:prstGeom>
          <a:solidFill>
            <a:srgbClr val="15A5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Visualize relationships </a:t>
            </a:r>
            <a:br>
              <a:rPr lang="en-US" sz="3600" b="1" dirty="0" smtClean="0">
                <a:solidFill>
                  <a:schemeClr val="bg1"/>
                </a:solidFill>
                <a:latin typeface="Century Gothic"/>
                <a:cs typeface="Century Gothic"/>
              </a:rPr>
            </a:br>
            <a:r>
              <a:rPr lang="en-US" sz="3600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between variables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3891" y="5044637"/>
            <a:ext cx="7779270" cy="646331"/>
          </a:xfrm>
          <a:prstGeom prst="rect">
            <a:avLst/>
          </a:prstGeom>
          <a:solidFill>
            <a:srgbClr val="15A53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Visualize models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35675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65C3DF"/>
                </a:solidFill>
                <a:latin typeface="Century Gothic"/>
                <a:cs typeface="Century Gothic"/>
              </a:rPr>
              <a:t>Why?</a:t>
            </a:r>
            <a:r>
              <a:rPr lang="en-US" sz="2000" dirty="0">
                <a:solidFill>
                  <a:srgbClr val="65C3DF"/>
                </a:solidFill>
                <a:latin typeface="Century Gothic"/>
                <a:cs typeface="Century Gothic"/>
              </a:rPr>
              <a:t> | </a:t>
            </a:r>
            <a:r>
              <a:rPr lang="en-US" sz="2000" dirty="0" smtClean="0">
                <a:solidFill>
                  <a:schemeClr val="bg1"/>
                </a:solidFill>
                <a:latin typeface="Century Gothic"/>
                <a:cs typeface="Century Gothic"/>
              </a:rPr>
              <a:t>Types </a:t>
            </a:r>
            <a:r>
              <a:rPr lang="en-US" sz="2000" dirty="0">
                <a:solidFill>
                  <a:srgbClr val="65C3DF"/>
                </a:solidFill>
                <a:latin typeface="Century Gothic"/>
                <a:cs typeface="Century Gothic"/>
              </a:rPr>
              <a:t>| </a:t>
            </a:r>
            <a:r>
              <a:rPr lang="en-US" sz="2000" dirty="0" smtClean="0">
                <a:solidFill>
                  <a:srgbClr val="65C3DF"/>
                </a:solidFill>
                <a:latin typeface="Century Gothic"/>
                <a:cs typeface="Century Gothic"/>
              </a:rPr>
              <a:t>Chart selection |  Aesthetics and design  |  How?</a:t>
            </a:r>
            <a:endParaRPr lang="en-US" sz="2000" dirty="0">
              <a:solidFill>
                <a:srgbClr val="65C3DF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5540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ure_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773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5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1134</TotalTime>
  <Words>538</Words>
  <Application>Microsoft Macintosh PowerPoint</Application>
  <PresentationFormat>On-screen Show (4:3)</PresentationFormat>
  <Paragraphs>79</Paragraphs>
  <Slides>23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Calibri</vt:lpstr>
      <vt:lpstr>Century Gothic</vt:lpstr>
      <vt:lpstr>Rockwell</vt:lpstr>
      <vt:lpstr>Arial</vt:lpstr>
      <vt:lpstr>Office Theme</vt:lpstr>
      <vt:lpstr>A very brief overview of topics in data visualization</vt:lpstr>
      <vt:lpstr>Why visualize data?</vt:lpstr>
      <vt:lpstr>PowerPoint Presentation</vt:lpstr>
      <vt:lpstr>We are visual creatures</vt:lpstr>
      <vt:lpstr>General topics in visualization</vt:lpstr>
      <vt:lpstr>Two types of visualization</vt:lpstr>
      <vt:lpstr>Exploratory Data Analysis</vt:lpstr>
      <vt:lpstr>EDA: Understand your data</vt:lpstr>
      <vt:lpstr>PowerPoint Presentation</vt:lpstr>
      <vt:lpstr>PowerPoint Presentation</vt:lpstr>
      <vt:lpstr>Technical vs. publishable</vt:lpstr>
      <vt:lpstr>PowerPoint Presentation</vt:lpstr>
      <vt:lpstr>PowerPoint Presentation</vt:lpstr>
      <vt:lpstr>PowerPoint Presentation</vt:lpstr>
      <vt:lpstr>What about qualitative data?</vt:lpstr>
      <vt:lpstr>PowerPoint Presentation</vt:lpstr>
      <vt:lpstr>PowerPoint Presentation</vt:lpstr>
      <vt:lpstr>PowerPoint Presentation</vt:lpstr>
      <vt:lpstr>When do I use which kind of chart?</vt:lpstr>
      <vt:lpstr>What makes good design?</vt:lpstr>
      <vt:lpstr>Infographics and chart porn</vt:lpstr>
      <vt:lpstr>How do I do all this?</vt:lpstr>
      <vt:lpstr>Let’s make a pretty picture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Heiss</dc:creator>
  <cp:lastModifiedBy>Andrew Heiss</cp:lastModifiedBy>
  <cp:revision>109</cp:revision>
  <cp:lastPrinted>2014-01-10T16:14:54Z</cp:lastPrinted>
  <dcterms:created xsi:type="dcterms:W3CDTF">2013-09-12T01:01:55Z</dcterms:created>
  <dcterms:modified xsi:type="dcterms:W3CDTF">2015-09-15T18:39:31Z</dcterms:modified>
</cp:coreProperties>
</file>